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23" d="100"/>
          <a:sy n="123" d="100"/>
        </p:scale>
        <p:origin x="-360"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FC31D9F-C3EC-4D17-8D13-43C9A4DEA7F7}" type="datetimeFigureOut">
              <a:rPr lang="en-US" smtClean="0"/>
              <a:t>3/12/2009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DE34094-E71F-4F15-897B-DA21B8308D60}"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DE34094-E71F-4F15-897B-DA21B8308D60}"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EA35AE-42BC-4F98-B403-D48A24056F68}"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EA35AE-42BC-4F98-B403-D48A24056F68}"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EA35AE-42BC-4F98-B403-D48A24056F68}"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EA35AE-42BC-4F98-B403-D48A24056F68}"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EA35AE-42BC-4F98-B403-D48A24056F68}"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EA35AE-42BC-4F98-B403-D48A24056F68}"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EA35AE-42BC-4F98-B403-D48A24056F68}"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EA35AE-42BC-4F98-B403-D48A24056F68}"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EA35AE-42BC-4F98-B403-D48A24056F68}" type="slidenum">
              <a:rPr lang="en-US" smtClean="0"/>
              <a:pPr/>
              <a:t>18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EA35AE-42BC-4F98-B403-D48A24056F68}"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EA35AE-42BC-4F98-B403-D48A24056F6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EA35AE-42BC-4F98-B403-D48A24056F6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EA35AE-42BC-4F98-B403-D48A24056F6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EA35AE-42BC-4F98-B403-D48A24056F6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EA35AE-42BC-4F98-B403-D48A24056F6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EA35AE-42BC-4F98-B403-D48A24056F68}"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CEA35AE-42BC-4F98-B403-D48A24056F6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9721762-5383-4D7D-812D-B75BF08C92DD}" type="datetimeFigureOut">
              <a:rPr lang="en-US" smtClean="0"/>
              <a:t>3/12/2009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246978-31AA-44D3-91CD-756A940E46D6}"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721762-5383-4D7D-812D-B75BF08C92DD}" type="datetimeFigureOut">
              <a:rPr lang="en-US" smtClean="0"/>
              <a:t>3/12/2009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246978-31AA-44D3-91CD-756A940E46D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721762-5383-4D7D-812D-B75BF08C92DD}" type="datetimeFigureOut">
              <a:rPr lang="en-US" smtClean="0"/>
              <a:t>3/12/2009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246978-31AA-44D3-91CD-756A940E46D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721762-5383-4D7D-812D-B75BF08C92DD}" type="datetimeFigureOut">
              <a:rPr lang="en-US" smtClean="0"/>
              <a:t>3/12/2009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246978-31AA-44D3-91CD-756A940E46D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721762-5383-4D7D-812D-B75BF08C92DD}" type="datetimeFigureOut">
              <a:rPr lang="en-US" smtClean="0"/>
              <a:t>3/12/2009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246978-31AA-44D3-91CD-756A940E46D6}"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9721762-5383-4D7D-812D-B75BF08C92DD}" type="datetimeFigureOut">
              <a:rPr lang="en-US" smtClean="0"/>
              <a:t>3/12/2009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246978-31AA-44D3-91CD-756A940E46D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9721762-5383-4D7D-812D-B75BF08C92DD}" type="datetimeFigureOut">
              <a:rPr lang="en-US" smtClean="0"/>
              <a:t>3/12/2009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246978-31AA-44D3-91CD-756A940E46D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9721762-5383-4D7D-812D-B75BF08C92DD}" type="datetimeFigureOut">
              <a:rPr lang="en-US" smtClean="0"/>
              <a:t>3/12/2009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246978-31AA-44D3-91CD-756A940E46D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721762-5383-4D7D-812D-B75BF08C92DD}" type="datetimeFigureOut">
              <a:rPr lang="en-US" smtClean="0"/>
              <a:t>3/12/2009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246978-31AA-44D3-91CD-756A940E46D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721762-5383-4D7D-812D-B75BF08C92DD}" type="datetimeFigureOut">
              <a:rPr lang="en-US" smtClean="0"/>
              <a:t>3/12/2009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246978-31AA-44D3-91CD-756A940E46D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721762-5383-4D7D-812D-B75BF08C92DD}" type="datetimeFigureOut">
              <a:rPr lang="en-US" smtClean="0"/>
              <a:t>3/12/2009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246978-31AA-44D3-91CD-756A940E46D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721762-5383-4D7D-812D-B75BF08C92DD}" type="datetimeFigureOut">
              <a:rPr lang="en-US" smtClean="0"/>
              <a:t>3/12/2009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246978-31AA-44D3-91CD-756A940E46D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xml"/><Relationship Id="rId1" Type="http://schemas.openxmlformats.org/officeDocument/2006/relationships/audio" Target="../media/audio9.wav"/><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9.xml"/><Relationship Id="rId1" Type="http://schemas.openxmlformats.org/officeDocument/2006/relationships/audio" Target="../media/audio10.wav"/><Relationship Id="rId5" Type="http://schemas.openxmlformats.org/officeDocument/2006/relationships/image" Target="../media/image18.pn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9.xml"/><Relationship Id="rId1" Type="http://schemas.openxmlformats.org/officeDocument/2006/relationships/audio" Target="../media/audio11.wav"/><Relationship Id="rId5" Type="http://schemas.openxmlformats.org/officeDocument/2006/relationships/image" Target="../media/image15.pn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xml"/><Relationship Id="rId1" Type="http://schemas.openxmlformats.org/officeDocument/2006/relationships/audio" Target="../media/audio12.wav"/><Relationship Id="rId5" Type="http://schemas.openxmlformats.org/officeDocument/2006/relationships/image" Target="../media/image15.pn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9.xml"/><Relationship Id="rId1" Type="http://schemas.openxmlformats.org/officeDocument/2006/relationships/audio" Target="../media/audio13.wav"/><Relationship Id="rId5" Type="http://schemas.openxmlformats.org/officeDocument/2006/relationships/image" Target="../media/image22.pn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audio" Target="../media/audio1.wav"/><Relationship Id="rId5" Type="http://schemas.openxmlformats.org/officeDocument/2006/relationships/image" Target="../media/image2.pn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xml"/><Relationship Id="rId1" Type="http://schemas.openxmlformats.org/officeDocument/2006/relationships/audio" Target="../media/audio2.wav"/><Relationship Id="rId5" Type="http://schemas.openxmlformats.org/officeDocument/2006/relationships/image" Target="../media/image4.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audio" Target="../media/audio3.wav"/><Relationship Id="rId5" Type="http://schemas.openxmlformats.org/officeDocument/2006/relationships/image" Target="../media/image6.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xml"/><Relationship Id="rId1" Type="http://schemas.openxmlformats.org/officeDocument/2006/relationships/audio" Target="../media/audio4.wav"/><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audio" Target="../media/audio5.wav"/><Relationship Id="rId5" Type="http://schemas.openxmlformats.org/officeDocument/2006/relationships/image" Target="../media/image9.pn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audio" Target="../media/audio6.wav"/><Relationship Id="rId5" Type="http://schemas.openxmlformats.org/officeDocument/2006/relationships/image" Target="../media/image11.pn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xml"/><Relationship Id="rId1" Type="http://schemas.openxmlformats.org/officeDocument/2006/relationships/audio" Target="../media/audio7.wav"/><Relationship Id="rId5" Type="http://schemas.openxmlformats.org/officeDocument/2006/relationships/image" Target="../media/image13.pn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9.xml"/><Relationship Id="rId1" Type="http://schemas.openxmlformats.org/officeDocument/2006/relationships/audio" Target="../media/audio8.wav"/><Relationship Id="rId5" Type="http://schemas.openxmlformats.org/officeDocument/2006/relationships/image" Target="../media/image15.pn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914400" y="2667000"/>
            <a:ext cx="7333488" cy="685800"/>
          </a:xfrm>
        </p:spPr>
        <p:txBody>
          <a:bodyPr>
            <a:normAutofit/>
          </a:bodyPr>
          <a:lstStyle/>
          <a:p>
            <a:pPr algn="ctr"/>
            <a:r>
              <a:rPr lang="en-US" sz="3600" dirty="0" smtClean="0"/>
              <a:t>Chapter 44</a:t>
            </a:r>
            <a:endParaRPr lang="en-US" sz="3600" dirty="0"/>
          </a:p>
        </p:txBody>
      </p:sp>
      <p:pic>
        <p:nvPicPr>
          <p:cNvPr id="6" name="~PP3975.WAV">
            <a:hlinkClick r:id="" action="ppaction://media"/>
          </p:cNvPr>
          <p:cNvPicPr>
            <a:picLocks noRot="1" noChangeAspect="1"/>
          </p:cNvPicPr>
          <p:nvPr>
            <a:wavAudioFile r:embed="rId1" name="~PP3975.WAV"/>
          </p:nvPr>
        </p:nvPicPr>
        <p:blipFill>
          <a:blip r:embed="rId4"/>
          <a:stretch>
            <a:fillRect/>
          </a:stretch>
        </p:blipFill>
        <p:spPr>
          <a:xfrm>
            <a:off x="8748713" y="6462713"/>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914400" y="5867400"/>
            <a:ext cx="7333488" cy="685800"/>
          </a:xfrm>
        </p:spPr>
        <p:txBody>
          <a:bodyPr>
            <a:noAutofit/>
          </a:bodyPr>
          <a:lstStyle/>
          <a:p>
            <a:pPr algn="ctr"/>
            <a:r>
              <a:rPr lang="en-US" sz="4000" dirty="0" smtClean="0"/>
              <a:t>Pip arrives at the </a:t>
            </a:r>
            <a:r>
              <a:rPr lang="en-US" sz="4000" dirty="0" err="1" smtClean="0"/>
              <a:t>Satis</a:t>
            </a:r>
            <a:r>
              <a:rPr lang="en-US" sz="4000" dirty="0" smtClean="0"/>
              <a:t> House.</a:t>
            </a:r>
            <a:endParaRPr lang="en-US" sz="4000" dirty="0"/>
          </a:p>
        </p:txBody>
      </p:sp>
      <p:pic>
        <p:nvPicPr>
          <p:cNvPr id="3074" name="Picture 2"/>
          <p:cNvPicPr>
            <a:picLocks noGrp="1" noChangeAspect="1" noChangeArrowheads="1"/>
          </p:cNvPicPr>
          <p:nvPr>
            <p:ph type="pic" idx="1"/>
          </p:nvPr>
        </p:nvPicPr>
        <p:blipFill>
          <a:blip r:embed="rId4" cstate="print"/>
          <a:stretch>
            <a:fillRect/>
          </a:stretch>
        </p:blipFill>
        <p:spPr bwMode="auto">
          <a:xfrm>
            <a:off x="923925" y="381000"/>
            <a:ext cx="7315200" cy="5486400"/>
          </a:xfrm>
          <a:prstGeom prst="rect">
            <a:avLst/>
          </a:prstGeom>
          <a:noFill/>
          <a:ln w="9525">
            <a:noFill/>
            <a:miter lim="800000"/>
            <a:headEnd/>
            <a:tailEnd/>
          </a:ln>
          <a:effectLst/>
        </p:spPr>
      </p:pic>
      <p:sp>
        <p:nvSpPr>
          <p:cNvPr id="5" name="TextBox 4"/>
          <p:cNvSpPr txBox="1"/>
          <p:nvPr/>
        </p:nvSpPr>
        <p:spPr>
          <a:xfrm>
            <a:off x="2209800" y="457200"/>
            <a:ext cx="4419600" cy="584775"/>
          </a:xfrm>
          <a:prstGeom prst="rect">
            <a:avLst/>
          </a:prstGeom>
          <a:noFill/>
        </p:spPr>
        <p:txBody>
          <a:bodyPr wrap="square" rtlCol="0">
            <a:spAutoFit/>
          </a:bodyPr>
          <a:lstStyle/>
          <a:p>
            <a:pPr algn="ctr"/>
            <a:r>
              <a:rPr lang="en-US" sz="3200" dirty="0" err="1" smtClean="0">
                <a:latin typeface="Caesar Open" pitchFamily="18" charset="0"/>
              </a:rPr>
              <a:t>Satis</a:t>
            </a:r>
            <a:r>
              <a:rPr lang="en-US" sz="3200" dirty="0" smtClean="0">
                <a:latin typeface="Caesar Open" pitchFamily="18" charset="0"/>
              </a:rPr>
              <a:t> House</a:t>
            </a:r>
            <a:endParaRPr lang="en-US" sz="3200" dirty="0">
              <a:latin typeface="Caesar Open" pitchFamily="18" charset="0"/>
            </a:endParaRPr>
          </a:p>
        </p:txBody>
      </p:sp>
      <p:pic>
        <p:nvPicPr>
          <p:cNvPr id="8" name="~PP3379.WAV">
            <a:hlinkClick r:id="" action="ppaction://media"/>
          </p:cNvPr>
          <p:cNvPicPr>
            <a:picLocks noRot="1" noChangeAspect="1"/>
          </p:cNvPicPr>
          <p:nvPr>
            <a:wavAudioFile r:embed="rId1" name="~PP3379.WAV"/>
          </p:nvPr>
        </p:nvPicPr>
        <p:blipFill>
          <a:blip r:embed="rId5"/>
          <a:stretch>
            <a:fillRect/>
          </a:stretch>
        </p:blipFill>
        <p:spPr>
          <a:xfrm>
            <a:off x="8748713" y="6462713"/>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914400" y="5867400"/>
            <a:ext cx="7333488" cy="685800"/>
          </a:xfrm>
        </p:spPr>
        <p:txBody>
          <a:bodyPr>
            <a:noAutofit/>
          </a:bodyPr>
          <a:lstStyle/>
          <a:p>
            <a:pPr algn="ctr"/>
            <a:r>
              <a:rPr lang="en-US" sz="4000" dirty="0" smtClean="0"/>
              <a:t>Pip confronts Miss </a:t>
            </a:r>
            <a:r>
              <a:rPr lang="en-US" sz="4000" dirty="0" err="1" smtClean="0"/>
              <a:t>Havisham</a:t>
            </a:r>
            <a:r>
              <a:rPr lang="en-US" sz="4000" dirty="0" smtClean="0"/>
              <a:t>.</a:t>
            </a:r>
            <a:endParaRPr lang="en-US" sz="4000" dirty="0"/>
          </a:p>
        </p:txBody>
      </p:sp>
      <p:pic>
        <p:nvPicPr>
          <p:cNvPr id="3074" name="Picture 2"/>
          <p:cNvPicPr>
            <a:picLocks noGrp="1" noChangeAspect="1" noChangeArrowheads="1"/>
          </p:cNvPicPr>
          <p:nvPr>
            <p:ph type="pic" idx="1"/>
          </p:nvPr>
        </p:nvPicPr>
        <p:blipFill>
          <a:blip r:embed="rId4" cstate="print"/>
          <a:stretch>
            <a:fillRect/>
          </a:stretch>
        </p:blipFill>
        <p:spPr bwMode="auto">
          <a:xfrm>
            <a:off x="923925" y="381000"/>
            <a:ext cx="7315200" cy="5486400"/>
          </a:xfrm>
          <a:prstGeom prst="rect">
            <a:avLst/>
          </a:prstGeom>
          <a:noFill/>
          <a:ln w="9525">
            <a:noFill/>
            <a:miter lim="800000"/>
            <a:headEnd/>
            <a:tailEnd/>
          </a:ln>
          <a:effectLst/>
        </p:spPr>
      </p:pic>
      <p:pic>
        <p:nvPicPr>
          <p:cNvPr id="9" name="~PP1582.WAV">
            <a:hlinkClick r:id="" action="ppaction://media"/>
          </p:cNvPr>
          <p:cNvPicPr>
            <a:picLocks noRot="1" noChangeAspect="1"/>
          </p:cNvPicPr>
          <p:nvPr>
            <a:wavAudioFile r:embed="rId1" name="~PP1582.WAV"/>
          </p:nvPr>
        </p:nvPicPr>
        <p:blipFill>
          <a:blip r:embed="rId5"/>
          <a:stretch>
            <a:fillRect/>
          </a:stretch>
        </p:blipFill>
        <p:spPr>
          <a:xfrm>
            <a:off x="8748713" y="6462713"/>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914400" y="5867400"/>
            <a:ext cx="7333488" cy="685800"/>
          </a:xfrm>
        </p:spPr>
        <p:txBody>
          <a:bodyPr>
            <a:noAutofit/>
          </a:bodyPr>
          <a:lstStyle/>
          <a:p>
            <a:pPr algn="ctr"/>
            <a:r>
              <a:rPr lang="en-US" sz="4000" dirty="0" smtClean="0"/>
              <a:t>Pip confronts Estella.</a:t>
            </a:r>
            <a:endParaRPr lang="en-US" sz="4000" dirty="0"/>
          </a:p>
        </p:txBody>
      </p:sp>
      <p:pic>
        <p:nvPicPr>
          <p:cNvPr id="3074" name="Picture 2"/>
          <p:cNvPicPr>
            <a:picLocks noGrp="1" noChangeAspect="1" noChangeArrowheads="1"/>
          </p:cNvPicPr>
          <p:nvPr>
            <p:ph type="pic" idx="1"/>
          </p:nvPr>
        </p:nvPicPr>
        <p:blipFill>
          <a:blip r:embed="rId4" cstate="print"/>
          <a:stretch>
            <a:fillRect/>
          </a:stretch>
        </p:blipFill>
        <p:spPr bwMode="auto">
          <a:xfrm>
            <a:off x="923925" y="381000"/>
            <a:ext cx="7315200" cy="5486400"/>
          </a:xfrm>
          <a:prstGeom prst="rect">
            <a:avLst/>
          </a:prstGeom>
          <a:noFill/>
          <a:ln w="9525">
            <a:noFill/>
            <a:miter lim="800000"/>
            <a:headEnd/>
            <a:tailEnd/>
          </a:ln>
          <a:effectLst/>
        </p:spPr>
      </p:pic>
      <p:pic>
        <p:nvPicPr>
          <p:cNvPr id="9" name="~PP584.WAV">
            <a:hlinkClick r:id="" action="ppaction://media"/>
          </p:cNvPr>
          <p:cNvPicPr>
            <a:picLocks noRot="1" noChangeAspect="1"/>
          </p:cNvPicPr>
          <p:nvPr>
            <a:wavAudioFile r:embed="rId1" name="~PP584.WAV"/>
          </p:nvPr>
        </p:nvPicPr>
        <p:blipFill>
          <a:blip r:embed="rId5"/>
          <a:stretch>
            <a:fillRect/>
          </a:stretch>
        </p:blipFill>
        <p:spPr>
          <a:xfrm>
            <a:off x="8748713" y="6462713"/>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914400" y="5867400"/>
            <a:ext cx="7333488" cy="685800"/>
          </a:xfrm>
        </p:spPr>
        <p:txBody>
          <a:bodyPr>
            <a:noAutofit/>
          </a:bodyPr>
          <a:lstStyle/>
          <a:p>
            <a:pPr algn="ctr"/>
            <a:r>
              <a:rPr lang="en-US" sz="2000" dirty="0" smtClean="0"/>
              <a:t>Pip receives a letter upon his arrival back in London.</a:t>
            </a:r>
            <a:endParaRPr lang="en-US" sz="2000" dirty="0"/>
          </a:p>
        </p:txBody>
      </p:sp>
      <p:pic>
        <p:nvPicPr>
          <p:cNvPr id="3074" name="Picture 2"/>
          <p:cNvPicPr>
            <a:picLocks noGrp="1" noChangeAspect="1" noChangeArrowheads="1"/>
          </p:cNvPicPr>
          <p:nvPr>
            <p:ph type="pic" idx="1"/>
          </p:nvPr>
        </p:nvPicPr>
        <p:blipFill>
          <a:blip r:embed="rId4" cstate="print"/>
          <a:stretch>
            <a:fillRect/>
          </a:stretch>
        </p:blipFill>
        <p:spPr bwMode="auto">
          <a:xfrm>
            <a:off x="923925" y="381000"/>
            <a:ext cx="7315200" cy="5486400"/>
          </a:xfrm>
          <a:prstGeom prst="rect">
            <a:avLst/>
          </a:prstGeom>
          <a:noFill/>
          <a:ln w="9525">
            <a:noFill/>
            <a:miter lim="800000"/>
            <a:headEnd/>
            <a:tailEnd/>
          </a:ln>
          <a:effectLst/>
        </p:spPr>
      </p:pic>
      <p:pic>
        <p:nvPicPr>
          <p:cNvPr id="10" name="~PP3233.WAV">
            <a:hlinkClick r:id="" action="ppaction://media"/>
          </p:cNvPr>
          <p:cNvPicPr>
            <a:picLocks noRot="1" noChangeAspect="1"/>
          </p:cNvPicPr>
          <p:nvPr>
            <a:wavAudioFile r:embed="rId1" name="~PP3233.WAV"/>
          </p:nvPr>
        </p:nvPicPr>
        <p:blipFill>
          <a:blip r:embed="rId5"/>
          <a:stretch>
            <a:fillRect/>
          </a:stretch>
        </p:blipFill>
        <p:spPr>
          <a:xfrm>
            <a:off x="8748713" y="6462713"/>
            <a:ext cx="304800" cy="304800"/>
          </a:xfrm>
          <a:prstGeom prst="rect">
            <a:avLst/>
          </a:prstGeom>
        </p:spPr>
      </p:pic>
    </p:spTree>
  </p:cSld>
  <p:clrMapOvr>
    <a:masterClrMapping/>
  </p:clrMapOvr>
  <p:transition advTm="1720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0"/>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LITERARY TERMS</a:t>
            </a:r>
            <a:endParaRPr lang="en-US" dirty="0">
              <a:solidFill>
                <a:schemeClr val="accent1"/>
              </a:solidFill>
            </a:endParaRPr>
          </a:p>
        </p:txBody>
      </p:sp>
      <p:sp>
        <p:nvSpPr>
          <p:cNvPr id="3" name="Text Placeholder 2"/>
          <p:cNvSpPr>
            <a:spLocks noGrp="1"/>
          </p:cNvSpPr>
          <p:nvPr>
            <p:ph type="body" idx="1"/>
          </p:nvPr>
        </p:nvSpPr>
        <p:spPr/>
        <p:txBody>
          <a:bodyPr>
            <a:normAutofit/>
          </a:bodyPr>
          <a:lstStyle/>
          <a:p>
            <a:r>
              <a:rPr lang="en-US" sz="2000" dirty="0" smtClean="0"/>
              <a:t>Foreshadowing</a:t>
            </a:r>
            <a:endParaRPr lang="en-US" sz="2000" dirty="0"/>
          </a:p>
        </p:txBody>
      </p:sp>
      <p:sp>
        <p:nvSpPr>
          <p:cNvPr id="4" name="Text Placeholder 3"/>
          <p:cNvSpPr>
            <a:spLocks noGrp="1"/>
          </p:cNvSpPr>
          <p:nvPr>
            <p:ph type="body" sz="half" idx="3"/>
          </p:nvPr>
        </p:nvSpPr>
        <p:spPr/>
        <p:txBody>
          <a:bodyPr/>
          <a:lstStyle/>
          <a:p>
            <a:r>
              <a:rPr lang="en-US" sz="2000" dirty="0" smtClean="0"/>
              <a:t>Irony</a:t>
            </a:r>
            <a:endParaRPr lang="en-US" sz="2000" dirty="0"/>
          </a:p>
        </p:txBody>
      </p:sp>
      <p:sp>
        <p:nvSpPr>
          <p:cNvPr id="5" name="Content Placeholder 4"/>
          <p:cNvSpPr>
            <a:spLocks noGrp="1"/>
          </p:cNvSpPr>
          <p:nvPr>
            <p:ph sz="quarter" idx="2"/>
          </p:nvPr>
        </p:nvSpPr>
        <p:spPr>
          <a:xfrm>
            <a:off x="2057400" y="609600"/>
            <a:ext cx="6858000" cy="3017520"/>
          </a:xfrm>
        </p:spPr>
        <p:txBody>
          <a:bodyPr>
            <a:normAutofit/>
          </a:bodyPr>
          <a:lstStyle/>
          <a:p>
            <a:r>
              <a:rPr lang="en-US" dirty="0" smtClean="0"/>
              <a:t>Foreshadowing: At the end of the chapter, foreshadowing is incorporated by the note Pip got from </a:t>
            </a:r>
            <a:r>
              <a:rPr lang="en-US" dirty="0" err="1" smtClean="0"/>
              <a:t>Wemmick</a:t>
            </a:r>
            <a:r>
              <a:rPr lang="en-US" dirty="0" smtClean="0"/>
              <a:t> telling him not to go home. This foreshadows that something bad is going to happen.</a:t>
            </a:r>
            <a:br>
              <a:rPr lang="en-US" dirty="0" smtClean="0"/>
            </a:br>
            <a:r>
              <a:rPr lang="en-US" dirty="0" smtClean="0"/>
              <a:t/>
            </a:r>
            <a:br>
              <a:rPr lang="en-US" dirty="0" smtClean="0"/>
            </a:br>
            <a:r>
              <a:rPr lang="en-US" dirty="0" smtClean="0"/>
              <a:t/>
            </a:r>
            <a:br>
              <a:rPr lang="en-US" dirty="0" smtClean="0"/>
            </a:br>
            <a:endParaRPr lang="en-US" dirty="0"/>
          </a:p>
        </p:txBody>
      </p:sp>
      <p:sp>
        <p:nvSpPr>
          <p:cNvPr id="6" name="Content Placeholder 5"/>
          <p:cNvSpPr>
            <a:spLocks noGrp="1"/>
          </p:cNvSpPr>
          <p:nvPr>
            <p:ph sz="quarter" idx="4"/>
          </p:nvPr>
        </p:nvSpPr>
        <p:spPr>
          <a:xfrm>
            <a:off x="2057400" y="3733800"/>
            <a:ext cx="6858000" cy="3017520"/>
          </a:xfrm>
        </p:spPr>
        <p:txBody>
          <a:bodyPr/>
          <a:lstStyle/>
          <a:p>
            <a:r>
              <a:rPr lang="en-US" dirty="0" smtClean="0"/>
              <a:t>Irony: It is ironic that the partners of the man giving Pip his fortune robbed Miss </a:t>
            </a:r>
            <a:r>
              <a:rPr lang="en-US" dirty="0" err="1" smtClean="0"/>
              <a:t>Havisham</a:t>
            </a:r>
            <a:r>
              <a:rPr lang="en-US" dirty="0" smtClean="0"/>
              <a:t> of hers.</a:t>
            </a:r>
            <a:br>
              <a:rPr lang="en-US" dirty="0" smtClean="0"/>
            </a:br>
            <a:r>
              <a:rPr lang="en-US" dirty="0" smtClean="0"/>
              <a:t>Also, the fact that the girl that Pip loves is betrothed to his enemy.</a:t>
            </a:r>
            <a:endParaRPr lang="en-US" dirty="0"/>
          </a:p>
        </p:txBody>
      </p:sp>
    </p:spTree>
  </p:cSld>
  <p:clrMapOvr>
    <a:masterClrMapping/>
  </p:clrMapOvr>
  <p:transition advTm="349"/>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Theme</a:t>
            </a:r>
            <a:endParaRPr lang="en-US" sz="4400" dirty="0"/>
          </a:p>
        </p:txBody>
      </p:sp>
      <p:sp>
        <p:nvSpPr>
          <p:cNvPr id="3" name="Text Placeholder 2"/>
          <p:cNvSpPr>
            <a:spLocks noGrp="1"/>
          </p:cNvSpPr>
          <p:nvPr>
            <p:ph type="body" idx="1"/>
          </p:nvPr>
        </p:nvSpPr>
        <p:spPr>
          <a:xfrm>
            <a:off x="762000" y="2362200"/>
            <a:ext cx="7162800" cy="2938464"/>
          </a:xfrm>
        </p:spPr>
        <p:txBody>
          <a:bodyPr/>
          <a:lstStyle/>
          <a:p>
            <a:r>
              <a:rPr lang="en-US" dirty="0" smtClean="0"/>
              <a:t>These chapters portray the theme of the struggle between guilt and innocence. First of all, the question is raised if it was acceptable for </a:t>
            </a:r>
            <a:r>
              <a:rPr lang="en-US" dirty="0" err="1" smtClean="0"/>
              <a:t>Magwitch</a:t>
            </a:r>
            <a:r>
              <a:rPr lang="en-US" dirty="0" smtClean="0"/>
              <a:t> to steal as an orphaned child. It also exemplifies the theme preserving a conscience over social class development because Pip's conscience got in the way and he no longer thought it would be right for him to accept money once he found out his benefactor was a convict.</a:t>
            </a:r>
            <a:br>
              <a:rPr lang="en-US" dirty="0" smtClean="0"/>
            </a:br>
            <a:endParaRPr lang="en-US" dirty="0"/>
          </a:p>
        </p:txBody>
      </p:sp>
    </p:spTree>
  </p:cSld>
  <p:clrMapOvr>
    <a:masterClrMapping/>
  </p:clrMapOvr>
  <p:transition advTm="418"/>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New Characters</a:t>
            </a:r>
            <a:endParaRPr lang="en-US" dirty="0"/>
          </a:p>
        </p:txBody>
      </p:sp>
      <p:sp>
        <p:nvSpPr>
          <p:cNvPr id="3" name="TextBox 2"/>
          <p:cNvSpPr txBox="1"/>
          <p:nvPr/>
        </p:nvSpPr>
        <p:spPr>
          <a:xfrm>
            <a:off x="2590800" y="1524000"/>
            <a:ext cx="4572000" cy="4093428"/>
          </a:xfrm>
          <a:prstGeom prst="rect">
            <a:avLst/>
          </a:prstGeom>
          <a:noFill/>
        </p:spPr>
        <p:txBody>
          <a:bodyPr wrap="square" rtlCol="0">
            <a:spAutoFit/>
          </a:bodyPr>
          <a:lstStyle/>
          <a:p>
            <a:r>
              <a:rPr lang="en-US" sz="2000" dirty="0" err="1">
                <a:solidFill>
                  <a:schemeClr val="accent1"/>
                </a:solidFill>
              </a:rPr>
              <a:t>Compeyson</a:t>
            </a:r>
            <a:r>
              <a:rPr lang="en-US" sz="2000" dirty="0"/>
              <a:t>- Gentlemen criminal</a:t>
            </a:r>
            <a:br>
              <a:rPr lang="en-US" sz="2000" dirty="0"/>
            </a:br>
            <a:r>
              <a:rPr lang="en-US" sz="2000" dirty="0"/>
              <a:t>pulled </a:t>
            </a:r>
            <a:r>
              <a:rPr lang="en-US" sz="2000" dirty="0" err="1"/>
              <a:t>Magwitch</a:t>
            </a:r>
            <a:r>
              <a:rPr lang="en-US" sz="2000" dirty="0"/>
              <a:t> out of poverty</a:t>
            </a:r>
            <a:br>
              <a:rPr lang="en-US" sz="2000" dirty="0"/>
            </a:br>
            <a:r>
              <a:rPr lang="en-US" sz="2000" dirty="0"/>
              <a:t>accomplice with Arthur</a:t>
            </a:r>
            <a:br>
              <a:rPr lang="en-US" sz="2000" dirty="0"/>
            </a:br>
            <a:r>
              <a:rPr lang="en-US" sz="2000" dirty="0"/>
              <a:t>turned on </a:t>
            </a:r>
            <a:r>
              <a:rPr lang="en-US" sz="2000" dirty="0" err="1"/>
              <a:t>Magwitch</a:t>
            </a:r>
            <a:r>
              <a:rPr lang="en-US" sz="2000" dirty="0"/>
              <a:t> when caught</a:t>
            </a:r>
            <a:br>
              <a:rPr lang="en-US" sz="2000" dirty="0"/>
            </a:br>
            <a:r>
              <a:rPr lang="en-US" sz="2000" dirty="0"/>
              <a:t>used gentlemen's manners to get light sentence</a:t>
            </a:r>
            <a:br>
              <a:rPr lang="en-US" sz="2000" dirty="0"/>
            </a:br>
            <a:r>
              <a:rPr lang="en-US" sz="2000" dirty="0"/>
              <a:t>stood up Miss </a:t>
            </a:r>
            <a:r>
              <a:rPr lang="en-US" sz="2000" dirty="0" err="1"/>
              <a:t>Havisham</a:t>
            </a:r>
            <a:r>
              <a:rPr lang="en-US" sz="2000" dirty="0"/>
              <a:t> on wedding day</a:t>
            </a:r>
            <a:br>
              <a:rPr lang="en-US" sz="2000" dirty="0"/>
            </a:br>
            <a:r>
              <a:rPr lang="en-US" sz="2000" dirty="0">
                <a:solidFill>
                  <a:schemeClr val="accent1"/>
                </a:solidFill>
              </a:rPr>
              <a:t>Arthur</a:t>
            </a:r>
            <a:r>
              <a:rPr lang="en-US" sz="2000" dirty="0"/>
              <a:t>- Miss </a:t>
            </a:r>
            <a:r>
              <a:rPr lang="en-US" sz="2000" dirty="0" err="1"/>
              <a:t>Havisham's</a:t>
            </a:r>
            <a:r>
              <a:rPr lang="en-US" sz="2000" dirty="0"/>
              <a:t> half brother</a:t>
            </a:r>
            <a:br>
              <a:rPr lang="en-US" sz="2000" dirty="0"/>
            </a:br>
            <a:r>
              <a:rPr lang="en-US" sz="2000" dirty="0"/>
              <a:t>him and </a:t>
            </a:r>
            <a:r>
              <a:rPr lang="en-US" sz="2000" dirty="0" err="1"/>
              <a:t>Compeyson</a:t>
            </a:r>
            <a:r>
              <a:rPr lang="en-US" sz="2000" dirty="0"/>
              <a:t> plotted against her to get share of fortune</a:t>
            </a:r>
            <a:br>
              <a:rPr lang="en-US" sz="2000" dirty="0"/>
            </a:br>
            <a:r>
              <a:rPr lang="en-US" sz="2000" dirty="0"/>
              <a:t>driven to despair by criminal deed</a:t>
            </a:r>
            <a:br>
              <a:rPr lang="en-US" sz="2000" dirty="0"/>
            </a:br>
            <a:endParaRPr lang="en-US" sz="2000" dirty="0"/>
          </a:p>
        </p:txBody>
      </p:sp>
    </p:spTree>
  </p:cSld>
  <p:clrMapOvr>
    <a:masterClrMapping/>
  </p:clrMapOvr>
  <p:transition advTm="418"/>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Discussion Questions</a:t>
            </a:r>
            <a:endParaRPr lang="en-US" dirty="0"/>
          </a:p>
        </p:txBody>
      </p:sp>
      <p:sp>
        <p:nvSpPr>
          <p:cNvPr id="3" name="Content Placeholder 2"/>
          <p:cNvSpPr>
            <a:spLocks noGrp="1"/>
          </p:cNvSpPr>
          <p:nvPr>
            <p:ph sz="half" idx="1"/>
          </p:nvPr>
        </p:nvSpPr>
        <p:spPr>
          <a:xfrm>
            <a:off x="228600" y="1722437"/>
            <a:ext cx="4648200" cy="3459163"/>
          </a:xfrm>
        </p:spPr>
        <p:txBody>
          <a:bodyPr>
            <a:normAutofit/>
          </a:bodyPr>
          <a:lstStyle/>
          <a:p>
            <a:r>
              <a:rPr lang="en-US" sz="2000" dirty="0" smtClean="0"/>
              <a:t>Chapter 42</a:t>
            </a:r>
            <a:br>
              <a:rPr lang="en-US" sz="2000" dirty="0" smtClean="0"/>
            </a:br>
            <a:r>
              <a:rPr lang="en-US" sz="2000" dirty="0" smtClean="0"/>
              <a:t>1. When Abel </a:t>
            </a:r>
            <a:r>
              <a:rPr lang="en-US" sz="2000" dirty="0" err="1" smtClean="0"/>
              <a:t>Magwitch</a:t>
            </a:r>
            <a:r>
              <a:rPr lang="en-US" sz="2000" dirty="0" smtClean="0"/>
              <a:t> was a child, he stole food to provide for himself. Firstly, do you think it made it alright because he was doing it to survive? Secondly, was his childhood of stealing what made him become a criminal in the long run?</a:t>
            </a:r>
            <a:br>
              <a:rPr lang="en-US" sz="2000" dirty="0" smtClean="0"/>
            </a:br>
            <a:endParaRPr lang="en-US" sz="2000" dirty="0"/>
          </a:p>
        </p:txBody>
      </p:sp>
      <p:sp>
        <p:nvSpPr>
          <p:cNvPr id="4" name="Content Placeholder 3"/>
          <p:cNvSpPr>
            <a:spLocks noGrp="1"/>
          </p:cNvSpPr>
          <p:nvPr>
            <p:ph sz="half" idx="2"/>
          </p:nvPr>
        </p:nvSpPr>
        <p:spPr>
          <a:xfrm>
            <a:off x="4648200" y="1752600"/>
            <a:ext cx="4038600" cy="2697163"/>
          </a:xfrm>
        </p:spPr>
        <p:txBody>
          <a:bodyPr>
            <a:normAutofit/>
          </a:bodyPr>
          <a:lstStyle/>
          <a:p>
            <a:r>
              <a:rPr lang="en-US" sz="2000" dirty="0" smtClean="0"/>
              <a:t>Chapter 43</a:t>
            </a:r>
            <a:br>
              <a:rPr lang="en-US" sz="2000" dirty="0" smtClean="0"/>
            </a:br>
            <a:r>
              <a:rPr lang="en-US" sz="2000" dirty="0" smtClean="0"/>
              <a:t>2. Pip decides to see Estella for one final time. Was it a good idea for him to do this in the consideration of his mental well-being and his future? (including immediate future)</a:t>
            </a:r>
            <a:endParaRPr lang="en-US" sz="2000" dirty="0"/>
          </a:p>
        </p:txBody>
      </p:sp>
      <p:sp>
        <p:nvSpPr>
          <p:cNvPr id="5" name="Content Placeholder 3"/>
          <p:cNvSpPr txBox="1">
            <a:spLocks/>
          </p:cNvSpPr>
          <p:nvPr/>
        </p:nvSpPr>
        <p:spPr>
          <a:xfrm>
            <a:off x="228600" y="4953000"/>
            <a:ext cx="8382000" cy="1676400"/>
          </a:xfrm>
          <a:prstGeom prst="rect">
            <a:avLst/>
          </a:prstGeom>
        </p:spPr>
        <p:txBody>
          <a:bodyPr vert="horz" anchor="t">
            <a:normAutofit/>
          </a:bodyPr>
          <a:lstStyle/>
          <a:p>
            <a:pPr marL="448056" lvl="0" indent="-384048">
              <a:spcBef>
                <a:spcPct val="20000"/>
              </a:spcBef>
              <a:buClr>
                <a:schemeClr val="accent1"/>
              </a:buClr>
              <a:buSzPct val="80000"/>
              <a:buFont typeface="Wingdings 2"/>
              <a:buChar char=""/>
            </a:pPr>
            <a:r>
              <a:rPr lang="en-US" sz="2000" dirty="0"/>
              <a:t>Chapter 44 </a:t>
            </a:r>
            <a:br>
              <a:rPr lang="en-US" sz="2000" dirty="0"/>
            </a:br>
            <a:r>
              <a:rPr lang="en-US" sz="2000" dirty="0"/>
              <a:t>3. Was Estella or Miss </a:t>
            </a:r>
            <a:r>
              <a:rPr lang="en-US" sz="2000" dirty="0" err="1"/>
              <a:t>Havisham</a:t>
            </a:r>
            <a:r>
              <a:rPr lang="en-US" sz="2000" dirty="0"/>
              <a:t> more responsible for the misleading of Pip to believing he would one day have Estella? </a:t>
            </a:r>
            <a:endParaRPr kumimoji="0" lang="en-US" sz="20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advTm="349"/>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914400" y="5867400"/>
            <a:ext cx="7333488" cy="685800"/>
          </a:xfrm>
        </p:spPr>
        <p:txBody>
          <a:bodyPr>
            <a:noAutofit/>
          </a:bodyPr>
          <a:lstStyle/>
          <a:p>
            <a:pPr algn="ctr"/>
            <a:r>
              <a:rPr lang="en-US" sz="2800" dirty="0" err="1" smtClean="0"/>
              <a:t>Compeyson</a:t>
            </a:r>
            <a:r>
              <a:rPr lang="en-US" sz="2800" dirty="0" smtClean="0"/>
              <a:t> left her on her wedding day.</a:t>
            </a:r>
            <a:endParaRPr lang="en-US" sz="2800" dirty="0"/>
          </a:p>
        </p:txBody>
      </p:sp>
      <p:pic>
        <p:nvPicPr>
          <p:cNvPr id="3074" name="Picture 2"/>
          <p:cNvPicPr>
            <a:picLocks noGrp="1" noChangeAspect="1" noChangeArrowheads="1"/>
          </p:cNvPicPr>
          <p:nvPr>
            <p:ph type="pic" idx="1"/>
          </p:nvPr>
        </p:nvPicPr>
        <p:blipFill>
          <a:blip r:embed="rId4" cstate="print"/>
          <a:stretch>
            <a:fillRect/>
          </a:stretch>
        </p:blipFill>
        <p:spPr bwMode="auto">
          <a:xfrm>
            <a:off x="923925" y="381000"/>
            <a:ext cx="7315200" cy="5486400"/>
          </a:xfrm>
          <a:prstGeom prst="rect">
            <a:avLst/>
          </a:prstGeom>
          <a:noFill/>
          <a:ln w="9525">
            <a:noFill/>
            <a:miter lim="800000"/>
            <a:headEnd/>
            <a:tailEnd/>
          </a:ln>
          <a:effectLst/>
        </p:spPr>
      </p:pic>
      <p:pic>
        <p:nvPicPr>
          <p:cNvPr id="6" name="~PP1893.WAV">
            <a:hlinkClick r:id="" action="ppaction://media"/>
          </p:cNvPr>
          <p:cNvPicPr>
            <a:picLocks noRot="1" noChangeAspect="1"/>
          </p:cNvPicPr>
          <p:nvPr>
            <a:wavAudioFile r:embed="rId1" name="~PP1893.WAV"/>
          </p:nvPr>
        </p:nvPicPr>
        <p:blipFill>
          <a:blip r:embed="rId5"/>
          <a:stretch>
            <a:fillRect/>
          </a:stretch>
        </p:blipFill>
        <p:spPr>
          <a:xfrm>
            <a:off x="8748713" y="6462713"/>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914400" y="5867400"/>
            <a:ext cx="7333488" cy="685800"/>
          </a:xfrm>
        </p:spPr>
        <p:txBody>
          <a:bodyPr>
            <a:noAutofit/>
          </a:bodyPr>
          <a:lstStyle/>
          <a:p>
            <a:pPr algn="ctr"/>
            <a:r>
              <a:rPr lang="en-US" sz="2400" dirty="0" err="1" smtClean="0"/>
              <a:t>Compeyson</a:t>
            </a:r>
            <a:r>
              <a:rPr lang="en-US" sz="2400" dirty="0" smtClean="0"/>
              <a:t> and </a:t>
            </a:r>
            <a:r>
              <a:rPr lang="en-US" sz="2400" dirty="0" err="1" smtClean="0"/>
              <a:t>Magwitch</a:t>
            </a:r>
            <a:r>
              <a:rPr lang="en-US" sz="2400" dirty="0" smtClean="0"/>
              <a:t> were caught.</a:t>
            </a:r>
            <a:endParaRPr lang="en-US" sz="2400" dirty="0"/>
          </a:p>
        </p:txBody>
      </p:sp>
      <p:pic>
        <p:nvPicPr>
          <p:cNvPr id="3074" name="Picture 2"/>
          <p:cNvPicPr>
            <a:picLocks noGrp="1" noChangeAspect="1" noChangeArrowheads="1"/>
          </p:cNvPicPr>
          <p:nvPr>
            <p:ph type="pic" idx="1"/>
          </p:nvPr>
        </p:nvPicPr>
        <p:blipFill>
          <a:blip r:embed="rId4" cstate="print"/>
          <a:stretch>
            <a:fillRect/>
          </a:stretch>
        </p:blipFill>
        <p:spPr bwMode="auto">
          <a:xfrm>
            <a:off x="923925" y="381000"/>
            <a:ext cx="7315200" cy="5486400"/>
          </a:xfrm>
          <a:prstGeom prst="rect">
            <a:avLst/>
          </a:prstGeom>
          <a:noFill/>
          <a:ln w="9525">
            <a:noFill/>
            <a:miter lim="800000"/>
            <a:headEnd/>
            <a:tailEnd/>
          </a:ln>
          <a:effectLst/>
        </p:spPr>
      </p:pic>
      <p:pic>
        <p:nvPicPr>
          <p:cNvPr id="6" name="~PP4027.WAV">
            <a:hlinkClick r:id="" action="ppaction://media"/>
          </p:cNvPr>
          <p:cNvPicPr>
            <a:picLocks noRot="1" noChangeAspect="1"/>
          </p:cNvPicPr>
          <p:nvPr>
            <a:wavAudioFile r:embed="rId1" name="~PP4027.WAV"/>
          </p:nvPr>
        </p:nvPicPr>
        <p:blipFill>
          <a:blip r:embed="rId5"/>
          <a:stretch>
            <a:fillRect/>
          </a:stretch>
        </p:blipFill>
        <p:spPr>
          <a:xfrm>
            <a:off x="8748713" y="6462713"/>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914400" y="5867400"/>
            <a:ext cx="7333488" cy="685800"/>
          </a:xfrm>
        </p:spPr>
        <p:txBody>
          <a:bodyPr>
            <a:noAutofit/>
          </a:bodyPr>
          <a:lstStyle/>
          <a:p>
            <a:pPr algn="ctr"/>
            <a:r>
              <a:rPr lang="en-US" sz="4000" dirty="0" smtClean="0"/>
              <a:t>Herbert hands Pip a note.</a:t>
            </a:r>
            <a:endParaRPr lang="en-US" sz="4000" dirty="0"/>
          </a:p>
        </p:txBody>
      </p:sp>
      <p:pic>
        <p:nvPicPr>
          <p:cNvPr id="3074" name="Picture 2"/>
          <p:cNvPicPr>
            <a:picLocks noGrp="1" noChangeAspect="1" noChangeArrowheads="1"/>
          </p:cNvPicPr>
          <p:nvPr>
            <p:ph type="pic" idx="1"/>
          </p:nvPr>
        </p:nvPicPr>
        <p:blipFill>
          <a:blip r:embed="rId4" cstate="print"/>
          <a:stretch>
            <a:fillRect/>
          </a:stretch>
        </p:blipFill>
        <p:spPr bwMode="auto">
          <a:xfrm>
            <a:off x="923925" y="381000"/>
            <a:ext cx="7315200" cy="5486400"/>
          </a:xfrm>
          <a:prstGeom prst="rect">
            <a:avLst/>
          </a:prstGeom>
          <a:noFill/>
          <a:ln w="9525">
            <a:noFill/>
            <a:miter lim="800000"/>
            <a:headEnd/>
            <a:tailEnd/>
          </a:ln>
          <a:effectLst/>
        </p:spPr>
      </p:pic>
      <p:pic>
        <p:nvPicPr>
          <p:cNvPr id="6" name="~PP1114.WAV">
            <a:hlinkClick r:id="" action="ppaction://media"/>
          </p:cNvPr>
          <p:cNvPicPr>
            <a:picLocks noRot="1" noChangeAspect="1"/>
          </p:cNvPicPr>
          <p:nvPr>
            <a:wavAudioFile r:embed="rId1" name="~PP1114.WAV"/>
          </p:nvPr>
        </p:nvPicPr>
        <p:blipFill>
          <a:blip r:embed="rId5"/>
          <a:stretch>
            <a:fillRect/>
          </a:stretch>
        </p:blipFill>
        <p:spPr>
          <a:xfrm>
            <a:off x="8748713" y="6462713"/>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914400" y="2667000"/>
            <a:ext cx="7333488" cy="685800"/>
          </a:xfrm>
        </p:spPr>
        <p:txBody>
          <a:bodyPr>
            <a:normAutofit/>
          </a:bodyPr>
          <a:lstStyle/>
          <a:p>
            <a:pPr algn="ctr"/>
            <a:r>
              <a:rPr lang="en-US" sz="3600" dirty="0" smtClean="0"/>
              <a:t>Chapter 43</a:t>
            </a:r>
            <a:endParaRPr lang="en-US" sz="3600" dirty="0"/>
          </a:p>
        </p:txBody>
      </p:sp>
      <p:pic>
        <p:nvPicPr>
          <p:cNvPr id="5" name="~PP252.WAV">
            <a:hlinkClick r:id="" action="ppaction://media"/>
          </p:cNvPr>
          <p:cNvPicPr>
            <a:picLocks noRot="1" noChangeAspect="1"/>
          </p:cNvPicPr>
          <p:nvPr>
            <a:wavAudioFile r:embed="rId1" name="~PP252.WAV"/>
          </p:nvPr>
        </p:nvPicPr>
        <p:blipFill>
          <a:blip r:embed="rId4"/>
          <a:stretch>
            <a:fillRect/>
          </a:stretch>
        </p:blipFill>
        <p:spPr>
          <a:xfrm>
            <a:off x="8748713" y="6462713"/>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914400" y="5867400"/>
            <a:ext cx="7333488" cy="685800"/>
          </a:xfrm>
        </p:spPr>
        <p:txBody>
          <a:bodyPr>
            <a:noAutofit/>
          </a:bodyPr>
          <a:lstStyle/>
          <a:p>
            <a:pPr algn="ctr"/>
            <a:r>
              <a:rPr lang="en-US" sz="4000" dirty="0" smtClean="0"/>
              <a:t>Pip is sad.</a:t>
            </a:r>
            <a:endParaRPr lang="en-US" sz="4000" dirty="0"/>
          </a:p>
        </p:txBody>
      </p:sp>
      <p:pic>
        <p:nvPicPr>
          <p:cNvPr id="3074" name="Picture 2"/>
          <p:cNvPicPr>
            <a:picLocks noGrp="1" noChangeAspect="1" noChangeArrowheads="1"/>
          </p:cNvPicPr>
          <p:nvPr>
            <p:ph type="pic" idx="1"/>
          </p:nvPr>
        </p:nvPicPr>
        <p:blipFill>
          <a:blip r:embed="rId4" cstate="print"/>
          <a:stretch>
            <a:fillRect/>
          </a:stretch>
        </p:blipFill>
        <p:spPr bwMode="auto">
          <a:xfrm>
            <a:off x="923925" y="381000"/>
            <a:ext cx="7315200" cy="5486400"/>
          </a:xfrm>
          <a:prstGeom prst="rect">
            <a:avLst/>
          </a:prstGeom>
          <a:noFill/>
          <a:ln w="9525">
            <a:noFill/>
            <a:miter lim="800000"/>
            <a:headEnd/>
            <a:tailEnd/>
          </a:ln>
          <a:effectLst/>
        </p:spPr>
      </p:pic>
      <p:pic>
        <p:nvPicPr>
          <p:cNvPr id="6" name="~PP777.WAV">
            <a:hlinkClick r:id="" action="ppaction://media"/>
          </p:cNvPr>
          <p:cNvPicPr>
            <a:picLocks noRot="1" noChangeAspect="1"/>
          </p:cNvPicPr>
          <p:nvPr>
            <a:wavAudioFile r:embed="rId1" name="~PP777.WAV"/>
          </p:nvPr>
        </p:nvPicPr>
        <p:blipFill>
          <a:blip r:embed="rId5"/>
          <a:stretch>
            <a:fillRect/>
          </a:stretch>
        </p:blipFill>
        <p:spPr>
          <a:xfrm>
            <a:off x="8748713" y="6462713"/>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914400" y="5867400"/>
            <a:ext cx="7333488" cy="685800"/>
          </a:xfrm>
        </p:spPr>
        <p:txBody>
          <a:bodyPr>
            <a:noAutofit/>
          </a:bodyPr>
          <a:lstStyle/>
          <a:p>
            <a:pPr algn="ctr"/>
            <a:r>
              <a:rPr lang="en-US" sz="4000" dirty="0" err="1" smtClean="0"/>
              <a:t>Drummle</a:t>
            </a:r>
            <a:r>
              <a:rPr lang="en-US" sz="4000" dirty="0" smtClean="0"/>
              <a:t> is pursuing Estella.</a:t>
            </a:r>
            <a:endParaRPr lang="en-US" sz="4000" dirty="0"/>
          </a:p>
        </p:txBody>
      </p:sp>
      <p:pic>
        <p:nvPicPr>
          <p:cNvPr id="3074" name="Picture 2"/>
          <p:cNvPicPr>
            <a:picLocks noGrp="1" noChangeAspect="1" noChangeArrowheads="1"/>
          </p:cNvPicPr>
          <p:nvPr>
            <p:ph type="pic" idx="1"/>
          </p:nvPr>
        </p:nvPicPr>
        <p:blipFill>
          <a:blip r:embed="rId4" cstate="print"/>
          <a:stretch>
            <a:fillRect/>
          </a:stretch>
        </p:blipFill>
        <p:spPr bwMode="auto">
          <a:xfrm>
            <a:off x="923925" y="381000"/>
            <a:ext cx="7315200" cy="5486400"/>
          </a:xfrm>
          <a:prstGeom prst="rect">
            <a:avLst/>
          </a:prstGeom>
          <a:noFill/>
          <a:ln w="9525">
            <a:noFill/>
            <a:miter lim="800000"/>
            <a:headEnd/>
            <a:tailEnd/>
          </a:ln>
          <a:effectLst/>
        </p:spPr>
      </p:pic>
      <p:pic>
        <p:nvPicPr>
          <p:cNvPr id="6" name="~PP3730.WAV">
            <a:hlinkClick r:id="" action="ppaction://media"/>
          </p:cNvPr>
          <p:cNvPicPr>
            <a:picLocks noRot="1" noChangeAspect="1"/>
          </p:cNvPicPr>
          <p:nvPr>
            <a:wavAudioFile r:embed="rId1" name="~PP3730.WAV"/>
          </p:nvPr>
        </p:nvPicPr>
        <p:blipFill>
          <a:blip r:embed="rId5"/>
          <a:stretch>
            <a:fillRect/>
          </a:stretch>
        </p:blipFill>
        <p:spPr>
          <a:xfrm>
            <a:off x="8748713" y="6462713"/>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914400" y="5867400"/>
            <a:ext cx="7333488" cy="685800"/>
          </a:xfrm>
        </p:spPr>
        <p:txBody>
          <a:bodyPr>
            <a:noAutofit/>
          </a:bodyPr>
          <a:lstStyle/>
          <a:p>
            <a:pPr algn="ctr"/>
            <a:r>
              <a:rPr lang="en-US" sz="3600" dirty="0" smtClean="0"/>
              <a:t>Pip runs into </a:t>
            </a:r>
            <a:r>
              <a:rPr lang="en-US" sz="3600" dirty="0" err="1" smtClean="0"/>
              <a:t>Drummle</a:t>
            </a:r>
            <a:r>
              <a:rPr lang="en-US" sz="3600" dirty="0" smtClean="0"/>
              <a:t> at the inn.</a:t>
            </a:r>
            <a:endParaRPr lang="en-US" sz="3600" dirty="0"/>
          </a:p>
        </p:txBody>
      </p:sp>
      <p:pic>
        <p:nvPicPr>
          <p:cNvPr id="3074" name="Picture 2"/>
          <p:cNvPicPr>
            <a:picLocks noGrp="1" noChangeAspect="1" noChangeArrowheads="1"/>
          </p:cNvPicPr>
          <p:nvPr>
            <p:ph type="pic" idx="1"/>
          </p:nvPr>
        </p:nvPicPr>
        <p:blipFill>
          <a:blip r:embed="rId4" cstate="print"/>
          <a:stretch>
            <a:fillRect/>
          </a:stretch>
        </p:blipFill>
        <p:spPr bwMode="auto">
          <a:xfrm>
            <a:off x="923925" y="381000"/>
            <a:ext cx="7315200" cy="5486400"/>
          </a:xfrm>
          <a:prstGeom prst="rect">
            <a:avLst/>
          </a:prstGeom>
          <a:noFill/>
          <a:ln w="9525">
            <a:noFill/>
            <a:miter lim="800000"/>
            <a:headEnd/>
            <a:tailEnd/>
          </a:ln>
          <a:effectLst/>
        </p:spPr>
      </p:pic>
      <p:pic>
        <p:nvPicPr>
          <p:cNvPr id="6" name="~PP1942.WAV">
            <a:hlinkClick r:id="" action="ppaction://media"/>
          </p:cNvPr>
          <p:cNvPicPr>
            <a:picLocks noRot="1" noChangeAspect="1"/>
          </p:cNvPicPr>
          <p:nvPr>
            <a:wavAudioFile r:embed="rId1" name="~PP1942.WAV"/>
          </p:nvPr>
        </p:nvPicPr>
        <p:blipFill>
          <a:blip r:embed="rId5"/>
          <a:stretch>
            <a:fillRect/>
          </a:stretch>
        </p:blipFill>
        <p:spPr>
          <a:xfrm>
            <a:off x="8748713" y="6462713"/>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914400" y="5867400"/>
            <a:ext cx="7333488" cy="685800"/>
          </a:xfrm>
        </p:spPr>
        <p:txBody>
          <a:bodyPr>
            <a:noAutofit/>
          </a:bodyPr>
          <a:lstStyle/>
          <a:p>
            <a:pPr algn="ctr"/>
            <a:r>
              <a:rPr lang="en-US" sz="2800" dirty="0" smtClean="0"/>
              <a:t>Pip decides to go to the </a:t>
            </a:r>
            <a:r>
              <a:rPr lang="en-US" sz="2800" dirty="0" err="1" smtClean="0"/>
              <a:t>Satis</a:t>
            </a:r>
            <a:r>
              <a:rPr lang="en-US" sz="2800" dirty="0" smtClean="0"/>
              <a:t> House.</a:t>
            </a:r>
            <a:endParaRPr lang="en-US" sz="2800" dirty="0"/>
          </a:p>
        </p:txBody>
      </p:sp>
      <p:pic>
        <p:nvPicPr>
          <p:cNvPr id="3074" name="Picture 2"/>
          <p:cNvPicPr>
            <a:picLocks noGrp="1" noChangeAspect="1" noChangeArrowheads="1"/>
          </p:cNvPicPr>
          <p:nvPr>
            <p:ph type="pic" idx="1"/>
          </p:nvPr>
        </p:nvPicPr>
        <p:blipFill>
          <a:blip r:embed="rId4" cstate="print"/>
          <a:stretch>
            <a:fillRect/>
          </a:stretch>
        </p:blipFill>
        <p:spPr bwMode="auto">
          <a:xfrm>
            <a:off x="923925" y="381000"/>
            <a:ext cx="7315200" cy="5486400"/>
          </a:xfrm>
          <a:prstGeom prst="rect">
            <a:avLst/>
          </a:prstGeom>
          <a:noFill/>
          <a:ln w="9525">
            <a:noFill/>
            <a:miter lim="800000"/>
            <a:headEnd/>
            <a:tailEnd/>
          </a:ln>
          <a:effectLst/>
        </p:spPr>
      </p:pic>
      <p:pic>
        <p:nvPicPr>
          <p:cNvPr id="7" name="~PP1147.WAV">
            <a:hlinkClick r:id="" action="ppaction://media"/>
          </p:cNvPr>
          <p:cNvPicPr>
            <a:picLocks noRot="1" noChangeAspect="1"/>
          </p:cNvPicPr>
          <p:nvPr>
            <a:wavAudioFile r:embed="rId1" name="~PP1147.WAV"/>
          </p:nvPr>
        </p:nvPicPr>
        <p:blipFill>
          <a:blip r:embed="rId5"/>
          <a:stretch>
            <a:fillRect/>
          </a:stretch>
        </p:blipFill>
        <p:spPr>
          <a:xfrm>
            <a:off x="8748713" y="6462713"/>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249</Words>
  <Application>Microsoft Office PowerPoint</Application>
  <PresentationFormat>On-screen Show (4:3)</PresentationFormat>
  <Paragraphs>45</Paragraphs>
  <Slides>18</Slides>
  <Notes>18</Notes>
  <HiddenSlides>0</HiddenSlides>
  <MMClips>13</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LITERARY TERMS</vt:lpstr>
      <vt:lpstr>Theme</vt:lpstr>
      <vt:lpstr>New Characters</vt:lpstr>
      <vt:lpstr>Discussion Questions</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dc:creator>
  <cp:lastModifiedBy> </cp:lastModifiedBy>
  <cp:revision>1</cp:revision>
  <dcterms:created xsi:type="dcterms:W3CDTF">2009-03-12T13:25:33Z</dcterms:created>
  <dcterms:modified xsi:type="dcterms:W3CDTF">2009-03-12T13:25:54Z</dcterms:modified>
</cp:coreProperties>
</file>